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59" r:id="rId5"/>
    <p:sldId id="261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68719" autoAdjust="0"/>
  </p:normalViewPr>
  <p:slideViewPr>
    <p:cSldViewPr snapToGrid="0" showGuides="1">
      <p:cViewPr varScale="1">
        <p:scale>
          <a:sx n="59" d="100"/>
          <a:sy n="59" d="100"/>
        </p:scale>
        <p:origin x="235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Snelle opwarming grond, </a:t>
            </a:r>
            <a:r>
              <a:rPr lang="nl-NL" dirty="0">
                <a:sym typeface="Wingdings" panose="05000000000000000000" pitchFamily="2" charset="2"/>
              </a:rPr>
              <a:t> losse grond, kruimelig en zonder verdichting.</a:t>
            </a:r>
            <a:r>
              <a:rPr lang="nl-NL" baseline="0" dirty="0">
                <a:sym typeface="Wingdings" panose="05000000000000000000" pitchFamily="2" charset="2"/>
              </a:rPr>
              <a:t> Bovenlaag moet los zijn.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15BF-5754-49E0-A92F-0688922A148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Snelle opwarming grond, </a:t>
            </a:r>
            <a:r>
              <a:rPr lang="nl-NL" dirty="0">
                <a:sym typeface="Wingdings" panose="05000000000000000000" pitchFamily="2" charset="2"/>
              </a:rPr>
              <a:t> losse grond, kruimelig en zonder verdichting.</a:t>
            </a:r>
            <a:r>
              <a:rPr lang="nl-NL" baseline="0" dirty="0">
                <a:sym typeface="Wingdings" panose="05000000000000000000" pitchFamily="2" charset="2"/>
              </a:rPr>
              <a:t> Bovenlaag moet los zijn.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15BF-5754-49E0-A92F-0688922A148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60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Zand </a:t>
            </a:r>
            <a:r>
              <a:rPr lang="nl-NL" dirty="0">
                <a:sym typeface="Wingdings" panose="05000000000000000000" pitchFamily="2" charset="2"/>
              </a:rPr>
              <a:t>snelle</a:t>
            </a:r>
            <a:r>
              <a:rPr lang="nl-NL" baseline="0" dirty="0">
                <a:sym typeface="Wingdings" panose="05000000000000000000" pitchFamily="2" charset="2"/>
              </a:rPr>
              <a:t> afvoer water, grote korrels met veel </a:t>
            </a:r>
            <a:r>
              <a:rPr lang="nl-NL" baseline="0" dirty="0" err="1">
                <a:sym typeface="Wingdings" panose="05000000000000000000" pitchFamily="2" charset="2"/>
              </a:rPr>
              <a:t>porien</a:t>
            </a:r>
            <a:r>
              <a:rPr lang="nl-NL" baseline="0" dirty="0">
                <a:sym typeface="Wingdings" panose="05000000000000000000" pitchFamily="2" charset="2"/>
              </a:rPr>
              <a:t>, bevat weinig voedingsstoffen, snelle opwarming grond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Klei  kleine </a:t>
            </a:r>
            <a:r>
              <a:rPr lang="nl-NL" baseline="0" dirty="0" err="1">
                <a:sym typeface="Wingdings" panose="05000000000000000000" pitchFamily="2" charset="2"/>
              </a:rPr>
              <a:t>porien</a:t>
            </a:r>
            <a:r>
              <a:rPr lang="nl-NL" baseline="0" dirty="0">
                <a:sym typeface="Wingdings" panose="05000000000000000000" pitchFamily="2" charset="2"/>
              </a:rPr>
              <a:t>, water vasthoudend +voedingstoffen, slechte verplaatsing van water en lucht. Opwarming grond duurt langer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DFEA-207D-447B-A735-15FA2D23FB83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6112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Bandenspanning</a:t>
            </a:r>
          </a:p>
          <a:p>
            <a:r>
              <a:rPr lang="nl-NL" dirty="0"/>
              <a:t>Bij nat weer niet te veel op dezelfde grond rijden.</a:t>
            </a:r>
            <a:r>
              <a:rPr lang="nl-NL" baseline="0" dirty="0"/>
              <a:t> Liever over kopeinden rijden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DFEA-207D-447B-A735-15FA2D23FB83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3543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Teelt</a:t>
            </a:r>
            <a:r>
              <a:rPr lang="nl-NL" baseline="0" dirty="0"/>
              <a:t> van maïs is hierdoor geschikter voor zandgrond</a:t>
            </a:r>
          </a:p>
          <a:p>
            <a:r>
              <a:rPr lang="nl-NL" baseline="0" dirty="0"/>
              <a:t>Als mais paars wordt </a:t>
            </a:r>
            <a:r>
              <a:rPr lang="nl-NL" baseline="0" dirty="0">
                <a:sym typeface="Wingdings" panose="05000000000000000000" pitchFamily="2" charset="2"/>
              </a:rPr>
              <a:t> is fosfaat tekort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Nachtvorst  bruinverkleuring bladeren afgestorven en komt niet meer terug.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Grote </a:t>
            </a:r>
            <a:r>
              <a:rPr lang="nl-NL" baseline="0" dirty="0" err="1">
                <a:sym typeface="Wingdings" panose="05000000000000000000" pitchFamily="2" charset="2"/>
              </a:rPr>
              <a:t>porien</a:t>
            </a:r>
            <a:r>
              <a:rPr lang="nl-NL" baseline="0" dirty="0">
                <a:sym typeface="Wingdings" panose="05000000000000000000" pitchFamily="2" charset="2"/>
              </a:rPr>
              <a:t>  snelle opwarming maar ook snelle afkoeling  zandgrond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Koude periode bij jeugdgroei bepaalt aantal bladeren, kolfaanleg  6-8 bladstadium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Tot 6 bladstadia </a:t>
            </a:r>
            <a:r>
              <a:rPr lang="nl-NL" baseline="0" dirty="0" err="1">
                <a:sym typeface="Wingdings" panose="05000000000000000000" pitchFamily="2" charset="2"/>
              </a:rPr>
              <a:t>koudeperiodes</a:t>
            </a:r>
            <a:r>
              <a:rPr lang="nl-NL" baseline="0" dirty="0">
                <a:sym typeface="Wingdings" panose="05000000000000000000" pitchFamily="2" charset="2"/>
              </a:rPr>
              <a:t> fosfaat te kort  paars verkleuring plant, bij warm weer trek dit weer weg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DFEA-207D-447B-A735-15FA2D23FB83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2859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Lutum</a:t>
            </a:r>
            <a:r>
              <a:rPr lang="nl-NL" dirty="0">
                <a:sym typeface="Wingdings" pitchFamily="2" charset="2"/>
              </a:rPr>
              <a:t> kleine kleideeltjes</a:t>
            </a:r>
            <a:r>
              <a:rPr lang="nl-NL" baseline="0" dirty="0">
                <a:sym typeface="Wingdings" pitchFamily="2" charset="2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ADFEA-207D-447B-A735-15FA2D23FB83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943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Vanuit Gemeenschappelijk</a:t>
            </a:r>
            <a:r>
              <a:rPr lang="nl-NL" baseline="0" dirty="0"/>
              <a:t> Landbouw beleid (GLB) </a:t>
            </a:r>
          </a:p>
          <a:p>
            <a:r>
              <a:rPr lang="nl-NL" b="1" dirty="0">
                <a:effectLst/>
              </a:rPr>
              <a:t>Nadelen</a:t>
            </a:r>
            <a:r>
              <a:rPr lang="nl-NL" dirty="0">
                <a:effectLst/>
                <a:sym typeface="Wingdings" panose="05000000000000000000" pitchFamily="2" charset="2"/>
              </a:rPr>
              <a:t> </a:t>
            </a:r>
            <a:r>
              <a:rPr lang="nl-NL" dirty="0">
                <a:effectLst/>
              </a:rPr>
              <a:t>kans op vermeerdering van aaltjes en schimmels, lastig onderwerken van lang gewas of kans op opslag in volgteelt</a:t>
            </a:r>
            <a:r>
              <a:rPr lang="nl-NL" baseline="0" dirty="0">
                <a:effectLst/>
              </a:rPr>
              <a:t> </a:t>
            </a:r>
          </a:p>
          <a:p>
            <a:r>
              <a:rPr lang="nl-NL" dirty="0">
                <a:effectLst/>
              </a:rPr>
              <a:t>v</a:t>
            </a:r>
            <a:r>
              <a:rPr lang="nl-NL" b="1" dirty="0">
                <a:effectLst/>
              </a:rPr>
              <a:t>oordelen:</a:t>
            </a:r>
          </a:p>
          <a:p>
            <a:r>
              <a:rPr lang="nl-NL" dirty="0">
                <a:effectLst/>
              </a:rPr>
              <a:t>binding van mineralen (stikstof en kali)</a:t>
            </a:r>
          </a:p>
          <a:p>
            <a:r>
              <a:rPr lang="nl-NL" dirty="0">
                <a:effectLst/>
              </a:rPr>
              <a:t>organische stof aanvoer (afhankelijk van zaaitijdstip)</a:t>
            </a:r>
          </a:p>
          <a:p>
            <a:r>
              <a:rPr lang="nl-NL" dirty="0">
                <a:effectLst/>
              </a:rPr>
              <a:t>grondbedekking in de winter (bescherming tegen </a:t>
            </a:r>
            <a:r>
              <a:rPr lang="nl-NL" dirty="0" err="1">
                <a:effectLst/>
              </a:rPr>
              <a:t>verslemping</a:t>
            </a:r>
            <a:r>
              <a:rPr lang="nl-NL" dirty="0">
                <a:effectLst/>
              </a:rPr>
              <a:t>, stuiven en erosie)</a:t>
            </a:r>
          </a:p>
          <a:p>
            <a:r>
              <a:rPr lang="nl-NL" dirty="0">
                <a:effectLst/>
              </a:rPr>
              <a:t>onderdrukking van onkruid (door concurrentie met vanggewas)</a:t>
            </a:r>
          </a:p>
          <a:p>
            <a:r>
              <a:rPr lang="nl-NL" dirty="0">
                <a:effectLst/>
              </a:rPr>
              <a:t>stimulering bodemleven en betere structuur voor volgteelt (door </a:t>
            </a:r>
            <a:r>
              <a:rPr lang="nl-NL" dirty="0" err="1">
                <a:effectLst/>
              </a:rPr>
              <a:t>beworteling</a:t>
            </a:r>
            <a:r>
              <a:rPr lang="nl-NL" dirty="0">
                <a:effectLst/>
              </a:rPr>
              <a:t>)</a:t>
            </a:r>
          </a:p>
          <a:p>
            <a:r>
              <a:rPr lang="nl-NL" dirty="0">
                <a:effectLst/>
              </a:rPr>
              <a:t>sneller opdrogen in voorjaar (vanggewas onttrekt vocht)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15BF-5754-49E0-A92F-0688922A148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59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5004932"/>
            <a:ext cx="6507000" cy="481473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3375" spc="-68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12-10-2022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296871"/>
            <a:ext cx="6379369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tx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tx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tx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tx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tx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296871"/>
            <a:ext cx="8586788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accent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2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7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7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7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4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6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1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4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34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10364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22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4721309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8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8" y="296871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12-10-2022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12-10-2022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45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1752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1500" lvl="0" indent="-121500">
                <a:buFont typeface="Arial" panose="020B0604020202020204" pitchFamily="34" charset="0"/>
                <a:buChar char="•"/>
              </a:pPr>
              <a:r>
                <a:rPr lang="nl-NL" sz="1013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013" noProof="0" dirty="0"/>
                <a:t> niveau</a:t>
              </a:r>
            </a:p>
            <a:p>
              <a:pPr marL="282235" lvl="1" indent="-160735">
                <a:buFont typeface="Arial" panose="020B0604020202020204" pitchFamily="34" charset="0"/>
                <a:buChar char="-"/>
              </a:pPr>
              <a:r>
                <a:rPr lang="nl-NL" sz="1013" noProof="0" dirty="0"/>
                <a:t>Tweede niveau</a:t>
              </a:r>
            </a:p>
            <a:p>
              <a:pPr marL="364500" lvl="2" indent="-121500">
                <a:buFont typeface="Arial" panose="020B0604020202020204" pitchFamily="34" charset="0"/>
                <a:buChar char="-"/>
              </a:pPr>
              <a:r>
                <a:rPr lang="nl-NL" sz="1013" noProof="0" dirty="0"/>
                <a:t>Derde niveau</a:t>
              </a:r>
            </a:p>
            <a:p>
              <a:pPr marL="0" lvl="3"/>
              <a:r>
                <a:rPr lang="nl-NL" sz="1013" b="1" noProof="0" dirty="0"/>
                <a:t>Vierde niveau</a:t>
              </a:r>
            </a:p>
            <a:p>
              <a:pPr marL="0" lvl="4"/>
              <a:r>
                <a:rPr lang="nl-NL" sz="1013" noProof="0" dirty="0"/>
                <a:t>Vijfde niveau</a:t>
              </a:r>
            </a:p>
            <a:p>
              <a:pPr marL="243000" lvl="5" indent="-243000">
                <a:buFont typeface="+mj-lt"/>
                <a:buAutoNum type="arabicPeriod"/>
              </a:pPr>
              <a:r>
                <a:rPr lang="nl-NL" sz="1013" noProof="0" dirty="0"/>
                <a:t>Zesde niveau</a:t>
              </a:r>
            </a:p>
            <a:p>
              <a:pPr marL="486000" lvl="6" indent="-243000">
                <a:buFont typeface="+mj-lt"/>
                <a:buAutoNum type="alphaLcPeriod"/>
              </a:pPr>
              <a:r>
                <a:rPr lang="nl-NL" sz="1013" noProof="0" dirty="0"/>
                <a:t>Zevende niveau - Subtitel</a:t>
              </a:r>
            </a:p>
            <a:p>
              <a:pPr marL="0" lvl="7">
                <a:spcAft>
                  <a:spcPts val="675"/>
                </a:spcAft>
              </a:pPr>
              <a:r>
                <a:rPr lang="nl-NL" sz="1688" noProof="0" dirty="0"/>
                <a:t>Achtste niveau - Subtitel</a:t>
              </a:r>
            </a:p>
            <a:p>
              <a:pPr marL="0" lvl="8"/>
              <a:r>
                <a:rPr lang="nl-NL" sz="1013" noProof="0" dirty="0"/>
                <a:t>Negende Niveau</a:t>
              </a:r>
            </a:p>
            <a:p>
              <a:endParaRPr lang="nl-NL" sz="1013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7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6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6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r>
                  <a: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6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endParaRPr lang="nl-NL" sz="45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338"/>
                    </a:spcBef>
                    <a:spcAft>
                      <a:spcPts val="338"/>
                    </a:spcAft>
                  </a:pPr>
                  <a:endPara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013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11" y="296863"/>
            <a:ext cx="75810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225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72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3375" spc="-68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99264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3375" spc="-68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Clr>
                <a:schemeClr val="accent1"/>
              </a:buClr>
              <a:buFont typeface="+mj-lt"/>
              <a:buAutoNum type="arabicPeriod"/>
              <a:defRPr sz="1688" b="1">
                <a:solidFill>
                  <a:schemeClr val="accent3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8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12-10-2022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30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25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64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Tx/>
        <a:buNone/>
        <a:defRPr sz="1013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+mj-lt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0" indent="-243000" algn="l" defTabSz="51435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486000" indent="-243000" algn="l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013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lang="nl-NL" sz="1688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4AA12A28-C83D-4D48-A489-57E7E970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D506EF4C-47F1-42A4-901E-71535973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7F04B2F-7CB4-4EC9-8DAE-E7C3ED683122}" type="datetime1">
              <a:rPr lang="nl-NL" noProof="0" smtClean="0"/>
              <a:pPr>
                <a:spcAft>
                  <a:spcPts val="600"/>
                </a:spcAft>
              </a:pPr>
              <a:t>12-10-2022</a:t>
            </a:fld>
            <a:endParaRPr lang="nl-NL" noProof="0"/>
          </a:p>
        </p:txBody>
      </p:sp>
      <p:sp>
        <p:nvSpPr>
          <p:cNvPr id="35843" name="Ondertitel 2"/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 b="1" dirty="0"/>
              <a:t>Voedergewassen V31 </a:t>
            </a:r>
          </a:p>
        </p:txBody>
      </p:sp>
      <p:sp>
        <p:nvSpPr>
          <p:cNvPr id="35842" name="Titel 1"/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>
            <a:normAutofit/>
          </a:bodyPr>
          <a:lstStyle/>
          <a:p>
            <a:r>
              <a:rPr lang="nl-NL" altLang="nl-NL" b="1" dirty="0"/>
              <a:t>3. Bodem, water en bouwplan </a:t>
            </a:r>
          </a:p>
        </p:txBody>
      </p:sp>
    </p:spTree>
    <p:extLst>
      <p:ext uri="{BB962C8B-B14F-4D97-AF65-F5344CB8AC3E}">
        <p14:creationId xmlns:p14="http://schemas.microsoft.com/office/powerpoint/2010/main" val="51776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Zuurgraad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789" y="999733"/>
            <a:ext cx="8586788" cy="4419599"/>
          </a:xfrm>
        </p:spPr>
        <p:txBody>
          <a:bodyPr/>
          <a:lstStyle/>
          <a:p>
            <a:pPr>
              <a:buNone/>
            </a:pPr>
            <a:r>
              <a:rPr lang="nl-NL" sz="2800" dirty="0" err="1"/>
              <a:t>pH</a:t>
            </a:r>
            <a:r>
              <a:rPr lang="nl-NL" sz="2800" dirty="0"/>
              <a:t> van invloed op;</a:t>
            </a:r>
          </a:p>
          <a:p>
            <a:r>
              <a:rPr lang="nl-NL" sz="2800" dirty="0"/>
              <a:t> Beschikbaarheid nutriënten voor het gewas</a:t>
            </a:r>
          </a:p>
          <a:p>
            <a:r>
              <a:rPr lang="nl-NL" sz="2800" dirty="0"/>
              <a:t> Biologische activiteiten in de bodem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Lage </a:t>
            </a:r>
            <a:r>
              <a:rPr lang="nl-NL" sz="2800" dirty="0" err="1"/>
              <a:t>pH</a:t>
            </a:r>
            <a:r>
              <a:rPr lang="nl-NL" sz="2800" dirty="0">
                <a:sym typeface="Wingdings" pitchFamily="2" charset="2"/>
              </a:rPr>
              <a:t> zure grond kalkarm </a:t>
            </a:r>
          </a:p>
          <a:p>
            <a:pPr>
              <a:buNone/>
            </a:pPr>
            <a:endParaRPr lang="nl-NL" dirty="0">
              <a:sym typeface="Wingdings" pitchFamily="2" charset="2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6881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08" y="1323192"/>
            <a:ext cx="8586788" cy="48061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/>
              <a:t>Waarom zou je op welke plaats een bepaald gewas verbouwen?</a:t>
            </a:r>
          </a:p>
          <a:p>
            <a:pPr>
              <a:buFontTx/>
              <a:buChar char="-"/>
            </a:pPr>
            <a:r>
              <a:rPr lang="nl-NL" sz="2800" dirty="0"/>
              <a:t> Hoeveelheid bewerking</a:t>
            </a:r>
          </a:p>
          <a:p>
            <a:pPr>
              <a:buFontTx/>
              <a:buChar char="-"/>
            </a:pPr>
            <a:r>
              <a:rPr lang="nl-NL" sz="2800" dirty="0"/>
              <a:t> Rantsoen </a:t>
            </a:r>
          </a:p>
          <a:p>
            <a:pPr>
              <a:buFontTx/>
              <a:buChar char="-"/>
            </a:pPr>
            <a:r>
              <a:rPr lang="nl-NL" sz="2800" dirty="0"/>
              <a:t> </a:t>
            </a:r>
            <a:r>
              <a:rPr lang="nl-NL" sz="2800" dirty="0" err="1"/>
              <a:t>Evt</a:t>
            </a:r>
            <a:r>
              <a:rPr lang="nl-NL" sz="2800" dirty="0"/>
              <a:t> beweidingsruimte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Manier van telen;</a:t>
            </a:r>
          </a:p>
          <a:p>
            <a:pPr>
              <a:buFontTx/>
              <a:buChar char="-"/>
            </a:pPr>
            <a:r>
              <a:rPr lang="nl-NL" sz="2800" dirty="0"/>
              <a:t> Continuteelt </a:t>
            </a:r>
          </a:p>
          <a:p>
            <a:pPr>
              <a:buFontTx/>
              <a:buChar char="-"/>
            </a:pPr>
            <a:r>
              <a:rPr lang="nl-NL" sz="2800" dirty="0"/>
              <a:t> Wisselbouw</a:t>
            </a:r>
          </a:p>
          <a:p>
            <a:pPr>
              <a:buFontTx/>
              <a:buChar char="-"/>
            </a:pPr>
            <a:r>
              <a:rPr lang="nl-NL" sz="2800" dirty="0"/>
              <a:t> Vruchtwisseling met akkerbouw- en tuinbouwgewassen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5141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Continuteelt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11" y="925078"/>
            <a:ext cx="8586788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Gem. negatieve invloed op bodemkwaliteit </a:t>
            </a:r>
            <a:r>
              <a:rPr lang="nl-NL" sz="2800" dirty="0">
                <a:sym typeface="Wingdings" pitchFamily="2" charset="2"/>
              </a:rPr>
              <a:t> oogsten in natte omstandigheden</a:t>
            </a:r>
          </a:p>
          <a:p>
            <a:pPr lvl="1"/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Structuurbeschadeing</a:t>
            </a:r>
            <a:endParaRPr lang="nl-NL" sz="2800" dirty="0">
              <a:sym typeface="Wingdings" pitchFamily="2" charset="2"/>
            </a:endParaRPr>
          </a:p>
          <a:p>
            <a:pPr lvl="1"/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Bewortelingsdiepte</a:t>
            </a:r>
            <a:r>
              <a:rPr lang="nl-NL" sz="2800" dirty="0">
                <a:sym typeface="Wingdings" pitchFamily="2" charset="2"/>
              </a:rPr>
              <a:t> en – intensiteit is niet groot</a:t>
            </a:r>
          </a:p>
          <a:p>
            <a:pPr lvl="1"/>
            <a:r>
              <a:rPr lang="nl-NL" sz="2800" dirty="0">
                <a:sym typeface="Wingdings" pitchFamily="2" charset="2"/>
              </a:rPr>
              <a:t> Inbreng van OS door gewas is beperkt  </a:t>
            </a:r>
          </a:p>
          <a:p>
            <a:pPr marL="121500" lvl="1" indent="0">
              <a:buNone/>
            </a:pPr>
            <a:endParaRPr lang="nl-NL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sz="2800" dirty="0"/>
              <a:t>Snellere vermeerdering van onkruiden door verminderde gevoeligheid voor herbiciden.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Wel gemakkelijk</a:t>
            </a:r>
            <a:r>
              <a:rPr lang="nl-NL" sz="2800" dirty="0">
                <a:sym typeface="Wingdings" pitchFamily="2" charset="2"/>
              </a:rPr>
              <a:t> maïs weinig last van bodemgebonden ziekten en plagen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4074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Wisselbouw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07" y="1709738"/>
            <a:ext cx="9198879" cy="4419599"/>
          </a:xfrm>
        </p:spPr>
        <p:txBody>
          <a:bodyPr/>
          <a:lstStyle/>
          <a:p>
            <a:r>
              <a:rPr lang="nl-NL" sz="2800" dirty="0"/>
              <a:t> Vaak met maïs en gras. </a:t>
            </a:r>
          </a:p>
          <a:p>
            <a:r>
              <a:rPr lang="nl-NL" sz="2800" dirty="0"/>
              <a:t> OS op peil houden </a:t>
            </a:r>
          </a:p>
          <a:p>
            <a:r>
              <a:rPr lang="nl-NL" sz="2800" dirty="0"/>
              <a:t> Maïs profiteert van nalevering stikstof van ondergeploegde zode</a:t>
            </a:r>
          </a:p>
          <a:p>
            <a:r>
              <a:rPr lang="nl-NL" sz="2800" dirty="0"/>
              <a:t> Niet altijd mogelijk door ligging van grond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2112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Vruchtwisseling met akker- en tuinbouwgewassen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Gunstig voor bodemgezondheid en bodemstructuur</a:t>
            </a:r>
          </a:p>
          <a:p>
            <a:pPr lvl="1"/>
            <a:r>
              <a:rPr lang="nl-NL" sz="2800" dirty="0"/>
              <a:t> Levert veel OS </a:t>
            </a:r>
          </a:p>
          <a:p>
            <a:pPr lvl="1"/>
            <a:r>
              <a:rPr lang="nl-NL" sz="2800" dirty="0"/>
              <a:t> Geeft meer intensievere </a:t>
            </a:r>
            <a:r>
              <a:rPr lang="nl-NL" sz="2800" dirty="0" err="1"/>
              <a:t>beworteling</a:t>
            </a:r>
            <a:r>
              <a:rPr lang="nl-NL" sz="280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1439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Vanggewas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11" y="1340768"/>
            <a:ext cx="8541861" cy="4929411"/>
          </a:xfrm>
        </p:spPr>
        <p:txBody>
          <a:bodyPr/>
          <a:lstStyle/>
          <a:p>
            <a:r>
              <a:rPr lang="nl-NL" sz="2800" dirty="0"/>
              <a:t> Verplichting na maïsteelt (zand en löss)</a:t>
            </a:r>
          </a:p>
          <a:p>
            <a:pPr marL="0" indent="0">
              <a:buNone/>
            </a:pPr>
            <a:r>
              <a:rPr lang="nl-NL" sz="2800" dirty="0"/>
              <a:t>    Bij GLB 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 Niet voor 1 februari vernietigen </a:t>
            </a:r>
          </a:p>
          <a:p>
            <a:endParaRPr lang="nl-NL" sz="2800" dirty="0"/>
          </a:p>
          <a:p>
            <a:r>
              <a:rPr lang="nl-NL" sz="2800" dirty="0"/>
              <a:t> Uitspoeling van stikstof en erosie voorkomen  </a:t>
            </a:r>
          </a:p>
        </p:txBody>
      </p:sp>
    </p:spTree>
    <p:extLst>
      <p:ext uri="{BB962C8B-B14F-4D97-AF65-F5344CB8AC3E}">
        <p14:creationId xmlns:p14="http://schemas.microsoft.com/office/powerpoint/2010/main" val="203556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 Lees hoofdstuk 3 </a:t>
            </a:r>
          </a:p>
          <a:p>
            <a:r>
              <a:rPr lang="nl-NL" sz="2800" dirty="0"/>
              <a:t> Maak de vragen van hoofdstuk 3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16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3260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8489" y="1196752"/>
            <a:ext cx="7998311" cy="4929411"/>
          </a:xfrm>
        </p:spPr>
        <p:txBody>
          <a:bodyPr/>
          <a:lstStyle/>
          <a:p>
            <a:pPr>
              <a:buNone/>
            </a:pPr>
            <a:r>
              <a:rPr lang="nl-NL" sz="2800" dirty="0"/>
              <a:t>Bodem vormt basis voor goede nutriënten- en vocht voorziening 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Wanneer is bodem geschikt: </a:t>
            </a:r>
          </a:p>
          <a:p>
            <a:r>
              <a:rPr lang="nl-NL" sz="2800" dirty="0"/>
              <a:t> Ontwatering en vochtvoorziening </a:t>
            </a:r>
          </a:p>
          <a:p>
            <a:r>
              <a:rPr lang="nl-NL" sz="2800" dirty="0"/>
              <a:t> Structuur </a:t>
            </a:r>
          </a:p>
          <a:p>
            <a:r>
              <a:rPr lang="nl-NL" sz="2800" dirty="0"/>
              <a:t> Temperatuur </a:t>
            </a:r>
          </a:p>
          <a:p>
            <a:r>
              <a:rPr lang="nl-NL" sz="2800" dirty="0"/>
              <a:t> Bodemkwaliteit en organische stof </a:t>
            </a:r>
          </a:p>
          <a:p>
            <a:r>
              <a:rPr lang="nl-NL" sz="2800" dirty="0"/>
              <a:t> Zuurgraad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146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692776" cy="4607582"/>
          </a:xfrm>
        </p:spPr>
      </p:pic>
    </p:spTree>
    <p:extLst>
      <p:ext uri="{BB962C8B-B14F-4D97-AF65-F5344CB8AC3E}">
        <p14:creationId xmlns:p14="http://schemas.microsoft.com/office/powerpoint/2010/main" val="345536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Ontwatering en vochtvoorziening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800" dirty="0"/>
              <a:t>Goede ontwatering betekend: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Voorjaar </a:t>
            </a:r>
          </a:p>
          <a:p>
            <a:r>
              <a:rPr lang="nl-NL" sz="2800" dirty="0"/>
              <a:t> Grond tijdig bewerken </a:t>
            </a:r>
          </a:p>
          <a:p>
            <a:r>
              <a:rPr lang="nl-NL" sz="2800" dirty="0"/>
              <a:t> Snelle opwarming bodem </a:t>
            </a:r>
          </a:p>
          <a:p>
            <a:r>
              <a:rPr lang="nl-NL" sz="2800" dirty="0"/>
              <a:t> Voldoende lucht voor wortelgroei 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Najaar </a:t>
            </a:r>
          </a:p>
          <a:p>
            <a:r>
              <a:rPr lang="nl-NL" sz="2800" dirty="0"/>
              <a:t> Oogsten zonder structuurschade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1518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Grondwaterstand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11" y="1484784"/>
            <a:ext cx="8613869" cy="454454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sz="2800" dirty="0"/>
              <a:t>Goede ontwatering = </a:t>
            </a:r>
          </a:p>
          <a:p>
            <a:pPr>
              <a:buNone/>
            </a:pPr>
            <a:r>
              <a:rPr lang="nl-NL" sz="2800" dirty="0"/>
              <a:t>Gem. grondwaterstand nooit hoger dan 40 cm in winter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 err="1"/>
              <a:t>Beworteling</a:t>
            </a:r>
            <a:r>
              <a:rPr lang="nl-NL" sz="2800" dirty="0"/>
              <a:t> in contact met grondwater</a:t>
            </a:r>
            <a:r>
              <a:rPr lang="nl-NL" sz="2800" dirty="0">
                <a:sym typeface="Wingdings" pitchFamily="2" charset="2"/>
              </a:rPr>
              <a:t> capillaire werking </a:t>
            </a: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Optimaal bij grondwaterstand tussen 40 en 150 cm</a:t>
            </a:r>
          </a:p>
          <a:p>
            <a:pPr>
              <a:buNone/>
            </a:pPr>
            <a:endParaRPr lang="nl-NL" sz="2800" dirty="0">
              <a:sym typeface="Wingdings" pitchFamily="2" charset="2"/>
            </a:endParaRP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Beschikbaar vocht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Vochtlevering grondwater 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Neerslaghoeveelheid 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Opslagcapaciteit van bodem</a:t>
            </a:r>
            <a:endParaRPr lang="nl-NL" sz="2800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6033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Structuur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11" y="1340768"/>
            <a:ext cx="7962921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nl-NL" sz="2800" dirty="0"/>
              <a:t>Ruimtelijke ordening </a:t>
            </a:r>
            <a:r>
              <a:rPr lang="nl-NL" sz="2800" dirty="0">
                <a:sym typeface="Wingdings" pitchFamily="2" charset="2"/>
              </a:rPr>
              <a:t> groot belang voor transport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Water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Lucht </a:t>
            </a:r>
          </a:p>
          <a:p>
            <a:pPr>
              <a:buFontTx/>
              <a:buChar char="-"/>
            </a:pPr>
            <a:r>
              <a:rPr lang="nl-NL" sz="2800" dirty="0" err="1">
                <a:sym typeface="Wingdings" pitchFamily="2" charset="2"/>
              </a:rPr>
              <a:t>Beworteling</a:t>
            </a:r>
            <a:r>
              <a:rPr lang="nl-NL" sz="2800" dirty="0">
                <a:sym typeface="Wingdings" pitchFamily="2" charset="2"/>
              </a:rPr>
              <a:t> 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Stabiliteit 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Stevigheid </a:t>
            </a:r>
          </a:p>
          <a:p>
            <a:pPr>
              <a:buNone/>
            </a:pPr>
            <a:endParaRPr lang="nl-NL" sz="2800" dirty="0">
              <a:sym typeface="Wingdings" pitchFamily="2" charset="2"/>
            </a:endParaRP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Kruimelstructuur</a:t>
            </a:r>
          </a:p>
          <a:p>
            <a:pPr>
              <a:buNone/>
            </a:pPr>
            <a:endParaRPr lang="nl-NL" sz="2800" dirty="0">
              <a:sym typeface="Wingdings" pitchFamily="2" charset="2"/>
            </a:endParaRP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Door storende lagen  </a:t>
            </a:r>
            <a:r>
              <a:rPr lang="nl-NL" sz="2800" dirty="0" err="1">
                <a:sym typeface="Wingdings" pitchFamily="2" charset="2"/>
              </a:rPr>
              <a:t>bewortelingsdiepte</a:t>
            </a:r>
            <a:r>
              <a:rPr lang="nl-NL" sz="2800" dirty="0">
                <a:sym typeface="Wingdings" pitchFamily="2" charset="2"/>
              </a:rPr>
              <a:t> 25 cm </a:t>
            </a:r>
          </a:p>
          <a:p>
            <a:pPr>
              <a:buNone/>
            </a:pPr>
            <a:endParaRPr lang="nl-NL" sz="2800" dirty="0">
              <a:sym typeface="Wingdings" pitchFamily="2" charset="2"/>
            </a:endParaRP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Zoveel mogelijk proberen te voorkomen.</a:t>
            </a:r>
          </a:p>
          <a:p>
            <a:pPr>
              <a:buNone/>
            </a:pPr>
            <a:endParaRPr lang="nl-NL" dirty="0">
              <a:sym typeface="Wingdings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101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Temperatuur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579" y="1196752"/>
            <a:ext cx="8224221" cy="4929411"/>
          </a:xfrm>
        </p:spPr>
        <p:txBody>
          <a:bodyPr/>
          <a:lstStyle/>
          <a:p>
            <a:r>
              <a:rPr lang="nl-NL" sz="2800" dirty="0"/>
              <a:t> Belangrijk voor ontwikkeling van de plant. </a:t>
            </a:r>
          </a:p>
          <a:p>
            <a:endParaRPr lang="nl-NL" sz="2800" dirty="0"/>
          </a:p>
          <a:p>
            <a:r>
              <a:rPr lang="nl-NL" sz="2800" dirty="0"/>
              <a:t> Natte gronden met vaste structuur droge langzamer dan droge grond met losse structuur. </a:t>
            </a:r>
          </a:p>
          <a:p>
            <a:endParaRPr lang="nl-NL" sz="2800" dirty="0"/>
          </a:p>
          <a:p>
            <a:r>
              <a:rPr lang="nl-NL" sz="2800" dirty="0"/>
              <a:t> Laag poriënvolume en hoog vochtgehalte</a:t>
            </a:r>
          </a:p>
          <a:p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2730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Bodemkwaliteit en organische stof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3412" y="1195351"/>
            <a:ext cx="8075240" cy="41132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3000" dirty="0"/>
              <a:t>Organische stof bepaalt grotendeels de bodemkwaliteit </a:t>
            </a:r>
          </a:p>
          <a:p>
            <a:pPr>
              <a:buNone/>
            </a:pPr>
            <a:endParaRPr lang="nl-NL" sz="3000" dirty="0"/>
          </a:p>
          <a:p>
            <a:pPr>
              <a:buFontTx/>
              <a:buChar char="-"/>
            </a:pPr>
            <a:r>
              <a:rPr lang="nl-NL" sz="3000" dirty="0"/>
              <a:t> Levering van nutriënten </a:t>
            </a:r>
          </a:p>
          <a:p>
            <a:pPr>
              <a:buFontTx/>
              <a:buChar char="-"/>
            </a:pPr>
            <a:r>
              <a:rPr lang="nl-NL" sz="3000" dirty="0"/>
              <a:t> Vochthoudend vermogen</a:t>
            </a:r>
          </a:p>
          <a:p>
            <a:pPr>
              <a:buFontTx/>
              <a:buChar char="-"/>
            </a:pPr>
            <a:r>
              <a:rPr lang="nl-NL" sz="3000" dirty="0"/>
              <a:t> Vermogen van de grond om nutriënten vast te houden</a:t>
            </a:r>
          </a:p>
          <a:p>
            <a:pPr>
              <a:buFontTx/>
              <a:buChar char="-"/>
            </a:pPr>
            <a:r>
              <a:rPr lang="nl-NL" sz="3000" dirty="0"/>
              <a:t> Bodemleven en ziektewerend vermogen</a:t>
            </a:r>
          </a:p>
          <a:p>
            <a:pPr>
              <a:buFontTx/>
              <a:buChar char="-"/>
            </a:pPr>
            <a:r>
              <a:rPr lang="nl-NL" sz="3000" dirty="0"/>
              <a:t> Structuur, </a:t>
            </a:r>
            <a:r>
              <a:rPr lang="nl-NL" sz="3000" dirty="0" err="1"/>
              <a:t>verkuimelbaarheid</a:t>
            </a:r>
            <a:r>
              <a:rPr lang="nl-NL" sz="3000" dirty="0"/>
              <a:t> en slempgevoeligheid</a:t>
            </a:r>
          </a:p>
          <a:p>
            <a:pPr>
              <a:buFontTx/>
              <a:buChar char="-"/>
            </a:pPr>
            <a:r>
              <a:rPr lang="nl-NL" sz="3000" dirty="0"/>
              <a:t> Uitspoeling van stikstof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0127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Bodemkwaliteit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800" dirty="0"/>
              <a:t>Niet alleen OS!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Ook via chemische, fysische en biologische indicatoren 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Bijv. profielkuil (</a:t>
            </a:r>
            <a:r>
              <a:rPr lang="nl-NL" sz="2800" dirty="0" err="1"/>
              <a:t>beworteling</a:t>
            </a:r>
            <a:r>
              <a:rPr lang="nl-NL" sz="2800" dirty="0"/>
              <a:t>, bodemleven)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685C1-B9A1-434D-804B-99FF48D7D7B7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6608639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- basis ppt</Template>
  <TotalTime>195</TotalTime>
  <Words>709</Words>
  <Application>Microsoft Office PowerPoint</Application>
  <PresentationFormat>Diavoorstelling (4:3)</PresentationFormat>
  <Paragraphs>154</Paragraphs>
  <Slides>16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Yuverta</vt:lpstr>
      <vt:lpstr>3. Bodem, water en bouwplan </vt:lpstr>
      <vt:lpstr>PowerPoint-presentatie</vt:lpstr>
      <vt:lpstr>PowerPoint-presentatie</vt:lpstr>
      <vt:lpstr>1. Ontwatering en vochtvoorziening </vt:lpstr>
      <vt:lpstr>Grondwaterstand</vt:lpstr>
      <vt:lpstr>2. Structuur </vt:lpstr>
      <vt:lpstr>3. Temperatuur </vt:lpstr>
      <vt:lpstr>4. Bodemkwaliteit en organische stof </vt:lpstr>
      <vt:lpstr>Bodemkwaliteit</vt:lpstr>
      <vt:lpstr>5. Zuurgraad </vt:lpstr>
      <vt:lpstr>Bouwplan</vt:lpstr>
      <vt:lpstr>Continuteelt </vt:lpstr>
      <vt:lpstr>Wisselbouw </vt:lpstr>
      <vt:lpstr>Vruchtwisseling met akker- en tuinbouwgewassen</vt:lpstr>
      <vt:lpstr>Vanggewas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 Thijssen</dc:creator>
  <dc:description>Template by HQ Solutions</dc:description>
  <cp:lastModifiedBy>Carolien Sengers</cp:lastModifiedBy>
  <cp:revision>34</cp:revision>
  <dcterms:created xsi:type="dcterms:W3CDTF">2021-03-01T11:59:21Z</dcterms:created>
  <dcterms:modified xsi:type="dcterms:W3CDTF">2022-10-12T11:29:06Z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